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youtube.com/v/p68fC0B_VRU" TargetMode="External"/><Relationship Id="rId4" Type="http://schemas.openxmlformats.org/officeDocument/2006/relationships/image" Target="../media/image01.jpg"/><Relationship Id="rId5" Type="http://schemas.openxmlformats.org/officeDocument/2006/relationships/hyperlink" Target="https://youtu.be/p68fC0B_VR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jp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311708" y="11912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WNR Final Presentation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311700" y="3346750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5/2/2016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561" y="343877"/>
            <a:ext cx="2246875" cy="17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- Transmission Rate 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2329050" y="3796875"/>
            <a:ext cx="4485900" cy="885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Aggregate Transmission Rate = 128 kbps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 = 16 kbps/electrode * 8 electrodes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65155" l="9578" r="40690" t="6805"/>
          <a:stretch/>
        </p:blipFill>
        <p:spPr>
          <a:xfrm>
            <a:off x="349089" y="1095449"/>
            <a:ext cx="8445825" cy="23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462700" y="2726150"/>
            <a:ext cx="2390100" cy="21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- Sampling Rate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609050" y="1017725"/>
            <a:ext cx="5925900" cy="70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algn="ctr">
              <a:spcBef>
                <a:spcPts val="0"/>
              </a:spcBef>
              <a:buNone/>
            </a:pPr>
            <a:r>
              <a:rPr i="1" lang="en"/>
              <a:t>“The rate and timing of SPI commands sent to the chip determines the sampling rate”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37" y="2060274"/>
            <a:ext cx="3970923" cy="2978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4237500" y="4573850"/>
            <a:ext cx="989700" cy="18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7117800" y="3584775"/>
            <a:ext cx="1581300" cy="129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Sampling Frequency = 496.5*2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= </a:t>
            </a:r>
            <a:r>
              <a:rPr b="1" lang="en" sz="1800"/>
              <a:t>993Hz</a:t>
            </a:r>
          </a:p>
        </p:txBody>
      </p:sp>
      <p:cxnSp>
        <p:nvCxnSpPr>
          <p:cNvPr id="178" name="Shape 178"/>
          <p:cNvCxnSpPr>
            <a:stCxn id="177" idx="1"/>
            <a:endCxn id="176" idx="3"/>
          </p:cNvCxnSpPr>
          <p:nvPr/>
        </p:nvCxnSpPr>
        <p:spPr>
          <a:xfrm flipH="1">
            <a:off x="5227200" y="4231875"/>
            <a:ext cx="1890600" cy="43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3232350" y="1534975"/>
            <a:ext cx="30000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Intan RHD2000 Datasheet P.35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- Skin Temperature Change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17825" y="1017725"/>
            <a:ext cx="7446300" cy="112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Cannot be measured because the prototype is missing, but:	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/>
              <a:t>Power Consumption ~ 19 mA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en"/>
              <a:t>Skin Temperature Change should be &lt; 1 </a:t>
            </a:r>
            <a:r>
              <a:rPr baseline="30000" lang="en"/>
              <a:t>o</a:t>
            </a:r>
            <a:r>
              <a:rPr lang="en"/>
              <a:t>C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787" y="2649574"/>
            <a:ext cx="2192425" cy="21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- Module Size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12mm x 14mm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33249" l="16915" r="21549" t="37412"/>
          <a:stretch/>
        </p:blipFill>
        <p:spPr>
          <a:xfrm>
            <a:off x="2609725" y="1197550"/>
            <a:ext cx="3924543" cy="332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- Battery Life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2007800" y="4660300"/>
            <a:ext cx="2818200" cy="483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= 0.9961E-3 * f + 18.119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50" y="1118923"/>
            <a:ext cx="4741424" cy="31867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1" name="Shape 201"/>
          <p:cNvSpPr txBox="1"/>
          <p:nvPr/>
        </p:nvSpPr>
        <p:spPr>
          <a:xfrm>
            <a:off x="7732500" y="2044350"/>
            <a:ext cx="9090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2" name="Shape 202"/>
          <p:cNvCxnSpPr>
            <a:stCxn id="203" idx="1"/>
            <a:endCxn id="199" idx="3"/>
          </p:cNvCxnSpPr>
          <p:nvPr/>
        </p:nvCxnSpPr>
        <p:spPr>
          <a:xfrm rot="10800000">
            <a:off x="4826125" y="4901950"/>
            <a:ext cx="5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3" name="Shape 203"/>
          <p:cNvSpPr txBox="1"/>
          <p:nvPr/>
        </p:nvSpPr>
        <p:spPr>
          <a:xfrm>
            <a:off x="5416825" y="4675600"/>
            <a:ext cx="2051100" cy="45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highlight>
                  <a:srgbClr val="D9D9D9"/>
                </a:highlight>
              </a:rPr>
              <a:t>18.12 + 1 mA/kHz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0" y="1162712"/>
            <a:ext cx="4132229" cy="309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Results - Operable Range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3350" l="0" r="0" t="25057"/>
          <a:stretch/>
        </p:blipFill>
        <p:spPr>
          <a:xfrm>
            <a:off x="2643187" y="1152475"/>
            <a:ext cx="3857625" cy="36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3958300" y="1231225"/>
            <a:ext cx="322200" cy="310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4476125" y="4361050"/>
            <a:ext cx="598200" cy="414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3" name="Shape 213"/>
          <p:cNvCxnSpPr>
            <a:stCxn id="212" idx="0"/>
            <a:endCxn id="211" idx="4"/>
          </p:cNvCxnSpPr>
          <p:nvPr/>
        </p:nvCxnSpPr>
        <p:spPr>
          <a:xfrm rot="10800000">
            <a:off x="4119425" y="1541950"/>
            <a:ext cx="655800" cy="281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14" name="Shape 214"/>
          <p:cNvSpPr txBox="1"/>
          <p:nvPr/>
        </p:nvSpPr>
        <p:spPr>
          <a:xfrm>
            <a:off x="3509475" y="2830750"/>
            <a:ext cx="845700" cy="509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15m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- DC Offset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3324300" cy="21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Idle voltage		= 17 mVrms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Running Voltage  = 17 mVrms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    Virtually no DC Offset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174" y="1017724"/>
            <a:ext cx="5239398" cy="392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Last Cycle Specs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79" y="1242824"/>
            <a:ext cx="7048432" cy="32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Enhanced Shock Burst (ESB protocol)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NRF51 nrf_esb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Micro_esb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Advantages: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Higher Throughput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Disadvantages: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Proprietary Protocol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Higher Energy Consumption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025" y="1152475"/>
            <a:ext cx="3565774" cy="35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Investigating Power Consumption of LVDS and Intan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98150" y="1239025"/>
            <a:ext cx="4557900" cy="150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Intan (with LVDS enabled) = 10.7 mA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Nordic nrf52				= 6  mA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LVDS 					= 5.3  mA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6209675" y="1325575"/>
            <a:ext cx="2766300" cy="132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>
                <a:solidFill>
                  <a:schemeClr val="dk2"/>
                </a:solidFill>
              </a:rPr>
              <a:t>“Enabling LVDS mode on the RHD2000 increases current consumption by approximately 5.7 mA. ”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883650" y="3678100"/>
            <a:ext cx="7376700" cy="108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Intan (w/ LVDS)+ Nordic nrf52 + LVDS = 22mA = 528 mAh (for 24 hrs)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Intan + Nordic nrf52 				   = 11mA  = 264 mAh (for 24 hrs)</a:t>
            </a:r>
          </a:p>
        </p:txBody>
      </p:sp>
      <p:cxnSp>
        <p:nvCxnSpPr>
          <p:cNvPr id="244" name="Shape 244"/>
          <p:cNvCxnSpPr>
            <a:stCxn id="242" idx="1"/>
          </p:cNvCxnSpPr>
          <p:nvPr/>
        </p:nvCxnSpPr>
        <p:spPr>
          <a:xfrm rot="10800000">
            <a:off x="4437575" y="1574575"/>
            <a:ext cx="1772100" cy="41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5" name="Shape 245"/>
          <p:cNvCxnSpPr/>
          <p:nvPr/>
        </p:nvCxnSpPr>
        <p:spPr>
          <a:xfrm>
            <a:off x="336150" y="3231400"/>
            <a:ext cx="847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  <p:sp>
        <p:nvSpPr>
          <p:cNvPr id="246" name="Shape 246"/>
          <p:cNvSpPr txBox="1"/>
          <p:nvPr/>
        </p:nvSpPr>
        <p:spPr>
          <a:xfrm>
            <a:off x="6377675" y="2568725"/>
            <a:ext cx="2430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Intan RHD2000 Datasheet P.12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>
            <a:hlinkClick r:id="rId3"/>
          </p:cNvPr>
          <p:cNvSpPr/>
          <p:nvPr/>
        </p:nvSpPr>
        <p:spPr>
          <a:xfrm>
            <a:off x="1615387" y="187787"/>
            <a:ext cx="5913225" cy="443492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Shape 112"/>
          <p:cNvSpPr txBox="1"/>
          <p:nvPr/>
        </p:nvSpPr>
        <p:spPr>
          <a:xfrm>
            <a:off x="3052800" y="4750475"/>
            <a:ext cx="3038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50">
                <a:highlight>
                  <a:srgbClr val="F9F9F9"/>
                </a:highlight>
              </a:rPr>
              <a:t>Video URL: </a:t>
            </a:r>
            <a:r>
              <a:rPr lang="en" sz="1150">
                <a:solidFill>
                  <a:srgbClr val="2A80B9"/>
                </a:solidFill>
                <a:highlight>
                  <a:srgbClr val="F9F9F9"/>
                </a:highlight>
                <a:hlinkClick r:id="rId5"/>
              </a:rPr>
              <a:t>https://youtu.be/p68fC0B_VRU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195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Integrate into Complete System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2725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924" y="1405499"/>
            <a:ext cx="5053674" cy="27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50" y="1159862"/>
            <a:ext cx="3510524" cy="321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Verify Sampling Rate and Power of System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515899"/>
            <a:ext cx="3958200" cy="29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341" y="1515899"/>
            <a:ext cx="4416957" cy="2968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Custom PCBs for AFE and Nordic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22606" l="0" r="0" t="0"/>
          <a:stretch/>
        </p:blipFill>
        <p:spPr>
          <a:xfrm>
            <a:off x="5877300" y="1336059"/>
            <a:ext cx="2954999" cy="30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99" y="1299499"/>
            <a:ext cx="4163097" cy="312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Nordic PCB Design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837" y="1017725"/>
            <a:ext cx="399631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Intan PCB Design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324" y="1017724"/>
            <a:ext cx="416134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Battery PCB Design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38" y="1017725"/>
            <a:ext cx="4254511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Combine PCBs into Full System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37396" l="21911" r="49911" t="20675"/>
          <a:stretch/>
        </p:blipFill>
        <p:spPr>
          <a:xfrm>
            <a:off x="2752999" y="1789424"/>
            <a:ext cx="1420776" cy="15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4">
            <a:alphaModFix/>
          </a:blip>
          <a:srcRect b="56288" l="17572" r="53192" t="5025"/>
          <a:stretch/>
        </p:blipFill>
        <p:spPr>
          <a:xfrm>
            <a:off x="518501" y="1875962"/>
            <a:ext cx="1420776" cy="139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5">
            <a:alphaModFix/>
          </a:blip>
          <a:srcRect b="26317" l="33702" r="31699" t="16333"/>
          <a:stretch/>
        </p:blipFill>
        <p:spPr>
          <a:xfrm>
            <a:off x="7354452" y="1719212"/>
            <a:ext cx="1477845" cy="1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6">
            <a:alphaModFix/>
          </a:blip>
          <a:srcRect b="33249" l="16915" r="21549" t="37412"/>
          <a:stretch/>
        </p:blipFill>
        <p:spPr>
          <a:xfrm>
            <a:off x="4873899" y="1871225"/>
            <a:ext cx="1780422" cy="150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 of Final Unified System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749" y="1152475"/>
            <a:ext cx="4898498" cy="367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87" y="801825"/>
            <a:ext cx="4427225" cy="41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Customer Needs 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77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Safety &amp; Regulations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/>
              <a:t>FDA Medical Device &amp; HIPPA Data Privacy Requirements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/>
              <a:t>Do not heat up the surrounding skin by a change of more than 2℃/3.6℉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/>
              <a:t>No leakage current from device into brain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 Real-time, accurate, and comprehensive data collection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/>
              <a:t>Wireless Data link with adequate bandwidth and throughput sending to an external device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/>
              <a:t>Sample and send data from all 16 electrodes on 16 probes with sufficient bit resolution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"/>
              <a:t>Encrypt and decrypt data with no loss in resolution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Convenience, portability, and long-lasting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Independent usability of each probe without the need to physically network probes in a grid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Compact and lightweight form factor that does not interfere with other probes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Battery should last at least a working day and be easily user-replaceable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501650" y="1433575"/>
            <a:ext cx="3563100" cy="252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To develop an array of small, secure, high-throughput, low-power Wireless Neural Recorder(WNR) caps that can be screwed independently onto ECoG electrode for wireless transmission of neural data.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325" y="1017725"/>
            <a:ext cx="4402975" cy="39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Goals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075"/>
            <a:ext cx="9143999" cy="19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Breakup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6275"/>
            <a:ext cx="9143999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Choices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4896"/>
            <a:ext cx="9143999" cy="385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Goals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075"/>
            <a:ext cx="9143999" cy="19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